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2"/>
  </p:notesMasterIdLst>
  <p:handoutMasterIdLst>
    <p:handoutMasterId r:id="rId13"/>
  </p:handoutMasterIdLst>
  <p:sldIdLst>
    <p:sldId id="269" r:id="rId2"/>
    <p:sldId id="270" r:id="rId3"/>
    <p:sldId id="291" r:id="rId4"/>
    <p:sldId id="292" r:id="rId5"/>
    <p:sldId id="293" r:id="rId6"/>
    <p:sldId id="294" r:id="rId7"/>
    <p:sldId id="272" r:id="rId8"/>
    <p:sldId id="289" r:id="rId9"/>
    <p:sldId id="290" r:id="rId10"/>
    <p:sldId id="271" r:id="rId11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429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2A06638-9673-4185-BB5C-A32C140DA216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BB7F4AD-1BCC-48E5-8533-B5D5747A8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256B87A-0224-4907-9BA6-032CD8866BDB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85DFB0C-9434-49B5-B491-82C07A9BB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762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18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128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212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4484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121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0140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33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4640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2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724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18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05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633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297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05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97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028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29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  <p:sldLayoutId id="2147483889" r:id="rId13"/>
    <p:sldLayoutId id="2147483890" r:id="rId14"/>
    <p:sldLayoutId id="2147483891" r:id="rId15"/>
    <p:sldLayoutId id="2147483892" r:id="rId16"/>
    <p:sldLayoutId id="214748389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6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phet.colorado.edu/en/simulation/build-an-ato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Chemistry – Dec 3, 2019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9142597" cy="3416300"/>
          </a:xfrm>
        </p:spPr>
        <p:txBody>
          <a:bodyPr>
            <a:normAutofit/>
          </a:bodyPr>
          <a:lstStyle/>
          <a:p>
            <a:r>
              <a:rPr lang="en-US" b="1" dirty="0" smtClean="0"/>
              <a:t>P3 Challenge-</a:t>
            </a:r>
          </a:p>
          <a:p>
            <a:pPr lvl="1"/>
            <a:r>
              <a:rPr lang="en-US" b="1" dirty="0" smtClean="0"/>
              <a:t>Name an alkali metal.</a:t>
            </a:r>
          </a:p>
          <a:p>
            <a:pPr lvl="1"/>
            <a:r>
              <a:rPr lang="en-US" b="1" dirty="0" smtClean="0"/>
              <a:t>Name a transition metal.</a:t>
            </a:r>
          </a:p>
          <a:p>
            <a:pPr lvl="1"/>
            <a:r>
              <a:rPr lang="en-US" b="1" dirty="0" smtClean="0"/>
              <a:t>Name a halogen.</a:t>
            </a:r>
            <a:endParaRPr lang="en-US" b="1" dirty="0"/>
          </a:p>
          <a:p>
            <a:r>
              <a:rPr lang="en-US" b="1" dirty="0" smtClean="0"/>
              <a:t>Objective –</a:t>
            </a:r>
          </a:p>
          <a:p>
            <a:pPr lvl="1"/>
            <a:r>
              <a:rPr lang="en-US" b="1" dirty="0" smtClean="0"/>
              <a:t>Periodic Properties</a:t>
            </a:r>
          </a:p>
          <a:p>
            <a:pPr lvl="1"/>
            <a:r>
              <a:rPr lang="en-US" b="1" dirty="0" smtClean="0"/>
              <a:t>Atomic Structure</a:t>
            </a:r>
          </a:p>
          <a:p>
            <a:pPr lvl="1"/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lvl="1"/>
            <a:endParaRPr lang="en-US" b="1" dirty="0"/>
          </a:p>
          <a:p>
            <a:pPr marL="0" indent="0">
              <a:buNone/>
            </a:pPr>
            <a:endParaRPr lang="en-US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250411" y="2603500"/>
            <a:ext cx="3187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Pick up 4 handouts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95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Exit Slip - 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3606" y="2584729"/>
            <a:ext cx="8825659" cy="3416300"/>
          </a:xfrm>
        </p:spPr>
        <p:txBody>
          <a:bodyPr>
            <a:normAutofit/>
          </a:bodyPr>
          <a:lstStyle/>
          <a:p>
            <a:r>
              <a:rPr lang="en-US" b="1" dirty="0" smtClean="0"/>
              <a:t>Exit Slip:  Draw the Bohr Model for Oxygen-16</a:t>
            </a:r>
          </a:p>
          <a:p>
            <a:pPr marL="457200" lvl="1" indent="0">
              <a:buNone/>
            </a:pPr>
            <a:endParaRPr lang="en-US" b="1" dirty="0" smtClean="0"/>
          </a:p>
          <a:p>
            <a:pPr marL="457200" lvl="1" indent="0">
              <a:buNone/>
            </a:pPr>
            <a:endParaRPr lang="en-US" b="1" dirty="0" smtClean="0"/>
          </a:p>
          <a:p>
            <a:r>
              <a:rPr lang="en-US" b="1" dirty="0" smtClean="0"/>
              <a:t>What’s </a:t>
            </a:r>
            <a:r>
              <a:rPr lang="en-US" b="1" dirty="0"/>
              <a:t>Due?  (Pending assignments to complete</a:t>
            </a:r>
            <a:r>
              <a:rPr lang="en-US" b="1" dirty="0" smtClean="0"/>
              <a:t>.)</a:t>
            </a:r>
          </a:p>
          <a:p>
            <a:pPr lvl="1"/>
            <a:r>
              <a:rPr lang="en-US" b="1" dirty="0" smtClean="0"/>
              <a:t> Bohr </a:t>
            </a:r>
            <a:r>
              <a:rPr lang="en-US" b="1" smtClean="0"/>
              <a:t>Model Worksheet</a:t>
            </a:r>
            <a:endParaRPr lang="en-US" b="1" dirty="0" smtClean="0"/>
          </a:p>
          <a:p>
            <a:r>
              <a:rPr lang="en-US" b="1" dirty="0" smtClean="0"/>
              <a:t>What’s </a:t>
            </a:r>
            <a:r>
              <a:rPr lang="en-US" b="1" dirty="0"/>
              <a:t>Next?  (How to prepare for the next day</a:t>
            </a:r>
            <a:r>
              <a:rPr lang="en-US" b="1" dirty="0" smtClean="0"/>
              <a:t>)</a:t>
            </a:r>
          </a:p>
          <a:p>
            <a:pPr lvl="1"/>
            <a:r>
              <a:rPr lang="en-US" b="1" dirty="0" smtClean="0"/>
              <a:t>Read Holt p84 - 88</a:t>
            </a:r>
          </a:p>
        </p:txBody>
      </p:sp>
    </p:spTree>
    <p:extLst>
      <p:ext uri="{BB962C8B-B14F-4D97-AF65-F5344CB8AC3E}">
        <p14:creationId xmlns:p14="http://schemas.microsoft.com/office/powerpoint/2010/main" val="201327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Chemistry – Nov 28, 2018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5053822" cy="3416301"/>
          </a:xfrm>
        </p:spPr>
        <p:txBody>
          <a:bodyPr>
            <a:normAutofit/>
          </a:bodyPr>
          <a:lstStyle/>
          <a:p>
            <a:r>
              <a:rPr lang="en-US" b="1" dirty="0" smtClean="0"/>
              <a:t>Objective –</a:t>
            </a:r>
          </a:p>
          <a:p>
            <a:pPr lvl="1"/>
            <a:r>
              <a:rPr lang="en-US" b="1" dirty="0" smtClean="0"/>
              <a:t>Periodic table: Properties</a:t>
            </a:r>
          </a:p>
          <a:p>
            <a:pPr lvl="1"/>
            <a:r>
              <a:rPr lang="en-US" b="1" dirty="0" smtClean="0"/>
              <a:t>Atomic Structure / Bohr Model</a:t>
            </a:r>
          </a:p>
          <a:p>
            <a:pPr lvl="1"/>
            <a:r>
              <a:rPr lang="en-US" b="1" dirty="0" smtClean="0"/>
              <a:t>Atomic Structure / Quantum Mechanics</a:t>
            </a:r>
          </a:p>
          <a:p>
            <a:r>
              <a:rPr lang="en-US" b="1" dirty="0" smtClean="0"/>
              <a:t>Assignment</a:t>
            </a:r>
            <a:r>
              <a:rPr lang="en-US" b="1" dirty="0"/>
              <a:t>: </a:t>
            </a:r>
            <a:r>
              <a:rPr lang="en-US" b="1" dirty="0" smtClean="0"/>
              <a:t>Bohr Model Worksheet, Atomic Structure Worksheet</a:t>
            </a:r>
            <a:endParaRPr lang="en-US" b="1" dirty="0"/>
          </a:p>
          <a:p>
            <a:endParaRPr lang="en-US" b="1" dirty="0" smtClean="0"/>
          </a:p>
          <a:p>
            <a:pPr lvl="1"/>
            <a:endParaRPr lang="en-US" b="1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/>
              <a:t>Agenda</a:t>
            </a:r>
          </a:p>
          <a:p>
            <a:pPr lvl="1"/>
            <a:r>
              <a:rPr lang="en-US" altLang="en-US" b="1" dirty="0"/>
              <a:t>Periodic </a:t>
            </a:r>
            <a:r>
              <a:rPr lang="en-US" altLang="en-US" b="1" dirty="0" smtClean="0"/>
              <a:t>propertie</a:t>
            </a:r>
            <a:r>
              <a:rPr lang="en-US" altLang="en-US" b="1" dirty="0"/>
              <a:t>s</a:t>
            </a:r>
            <a:endParaRPr lang="en-US" altLang="en-US" b="1" dirty="0" smtClean="0"/>
          </a:p>
          <a:p>
            <a:pPr lvl="1"/>
            <a:r>
              <a:rPr lang="en-US" altLang="en-US" b="1" dirty="0" smtClean="0"/>
              <a:t>Metals/nonmetals  </a:t>
            </a:r>
          </a:p>
          <a:p>
            <a:pPr lvl="1"/>
            <a:r>
              <a:rPr lang="en-US" altLang="en-US" b="1" dirty="0" smtClean="0"/>
              <a:t>More </a:t>
            </a:r>
            <a:r>
              <a:rPr lang="en-US" altLang="en-US" b="1" dirty="0"/>
              <a:t>about </a:t>
            </a:r>
            <a:r>
              <a:rPr lang="en-US" altLang="en-US" b="1" dirty="0" smtClean="0"/>
              <a:t>elements</a:t>
            </a:r>
            <a:endParaRPr lang="en-US" altLang="en-US" b="1" dirty="0"/>
          </a:p>
          <a:p>
            <a:pPr lvl="1"/>
            <a:r>
              <a:rPr lang="en-US" b="1" dirty="0" smtClean="0"/>
              <a:t>Atomic Structure overview</a:t>
            </a:r>
          </a:p>
          <a:p>
            <a:pPr lvl="1"/>
            <a:r>
              <a:rPr lang="en-US" b="1" dirty="0" smtClean="0"/>
              <a:t>Bohr Model</a:t>
            </a:r>
          </a:p>
          <a:p>
            <a:pPr lvl="1"/>
            <a:r>
              <a:rPr lang="en-US" b="1" dirty="0"/>
              <a:t>Orbital Shapes</a:t>
            </a:r>
          </a:p>
          <a:p>
            <a:pPr lvl="1"/>
            <a:r>
              <a:rPr lang="en-US" b="1" dirty="0"/>
              <a:t>Atomic Structure</a:t>
            </a:r>
          </a:p>
          <a:p>
            <a:pPr lvl="1"/>
            <a:r>
              <a:rPr lang="en-US" b="1" dirty="0"/>
              <a:t>Quantum Numbers</a:t>
            </a:r>
          </a:p>
          <a:p>
            <a:pPr lvl="1"/>
            <a:endParaRPr lang="en-US" b="1" dirty="0" smtClean="0"/>
          </a:p>
          <a:p>
            <a:pPr lvl="1"/>
            <a:endParaRPr lang="en-US" b="1" dirty="0" smtClean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5986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within a Group share Chemistry – Periodic Law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u="sng" dirty="0" smtClean="0"/>
              <a:t>Alkali metals (Group 1) </a:t>
            </a:r>
            <a:r>
              <a:rPr lang="en-US" sz="2000" b="1" dirty="0" smtClean="0"/>
              <a:t>are </a:t>
            </a:r>
            <a:r>
              <a:rPr lang="en-US" sz="2000" b="1" u="sng" dirty="0" smtClean="0"/>
              <a:t>soft </a:t>
            </a:r>
            <a:r>
              <a:rPr lang="en-US" sz="2000" b="1" dirty="0" smtClean="0"/>
              <a:t>enough to cut with a butter knife, </a:t>
            </a:r>
            <a:r>
              <a:rPr lang="en-US" sz="2000" b="1" u="sng" dirty="0" smtClean="0"/>
              <a:t>react with water</a:t>
            </a:r>
            <a:r>
              <a:rPr lang="en-US" sz="2000" b="1" dirty="0" smtClean="0"/>
              <a:t>, </a:t>
            </a:r>
            <a:r>
              <a:rPr lang="en-US" sz="2000" b="1" u="sng" dirty="0" smtClean="0"/>
              <a:t>form strong bases</a:t>
            </a:r>
          </a:p>
          <a:p>
            <a:r>
              <a:rPr lang="en-US" sz="2000" b="1" u="sng" dirty="0" smtClean="0"/>
              <a:t>Alkaline earth metals (Group 2) </a:t>
            </a:r>
            <a:r>
              <a:rPr lang="en-US" sz="2000" b="1" dirty="0" smtClean="0"/>
              <a:t>are </a:t>
            </a:r>
            <a:r>
              <a:rPr lang="en-US" sz="2000" b="1" u="sng" dirty="0" smtClean="0"/>
              <a:t>similar to alkali </a:t>
            </a:r>
            <a:r>
              <a:rPr lang="en-US" sz="2000" b="1" dirty="0" smtClean="0"/>
              <a:t>but </a:t>
            </a:r>
            <a:r>
              <a:rPr lang="en-US" sz="2000" b="1" u="sng" dirty="0" smtClean="0"/>
              <a:t>less reactive</a:t>
            </a:r>
            <a:r>
              <a:rPr lang="en-US" sz="2000" b="1" dirty="0" smtClean="0"/>
              <a:t> with water and </a:t>
            </a:r>
            <a:r>
              <a:rPr lang="en-US" sz="2000" b="1" u="sng" dirty="0" smtClean="0"/>
              <a:t>harder</a:t>
            </a:r>
            <a:r>
              <a:rPr lang="en-US" sz="2000" b="1" dirty="0" smtClean="0"/>
              <a:t>. They also form </a:t>
            </a:r>
            <a:r>
              <a:rPr lang="en-US" sz="2000" b="1" u="sng" dirty="0" smtClean="0"/>
              <a:t>strong bases</a:t>
            </a:r>
            <a:r>
              <a:rPr lang="en-US" sz="2000" b="1" dirty="0" smtClean="0"/>
              <a:t>.</a:t>
            </a:r>
          </a:p>
          <a:p>
            <a:r>
              <a:rPr lang="en-US" sz="2000" b="1" u="sng" dirty="0" smtClean="0"/>
              <a:t>The halogens (Group 17) </a:t>
            </a:r>
            <a:r>
              <a:rPr lang="en-US" sz="2000" b="1" dirty="0" smtClean="0"/>
              <a:t>form diatomic molecules and </a:t>
            </a:r>
            <a:r>
              <a:rPr lang="en-US" sz="2000" b="1" u="sng" dirty="0" smtClean="0"/>
              <a:t>vary in states down the group </a:t>
            </a:r>
            <a:r>
              <a:rPr lang="en-US" sz="2000" b="1" dirty="0" smtClean="0"/>
              <a:t>from gases to solids. They are </a:t>
            </a:r>
            <a:r>
              <a:rPr lang="en-US" sz="2000" b="1" u="sng" dirty="0" smtClean="0"/>
              <a:t>nonmetals</a:t>
            </a:r>
            <a:r>
              <a:rPr lang="en-US" sz="2000" b="1" dirty="0" smtClean="0"/>
              <a:t> and </a:t>
            </a:r>
            <a:r>
              <a:rPr lang="en-US" sz="2000" b="1" u="sng" dirty="0" smtClean="0"/>
              <a:t>react with metals to form salts</a:t>
            </a:r>
            <a:r>
              <a:rPr lang="en-US" sz="2000" b="1" dirty="0" smtClean="0"/>
              <a:t>. They </a:t>
            </a:r>
            <a:r>
              <a:rPr lang="en-US" sz="2000" b="1" u="sng" dirty="0" smtClean="0"/>
              <a:t>react with water to form acids</a:t>
            </a:r>
            <a:r>
              <a:rPr lang="en-US" sz="2000" b="1" dirty="0" smtClean="0"/>
              <a:t>.</a:t>
            </a:r>
          </a:p>
          <a:p>
            <a:r>
              <a:rPr lang="en-US" sz="2000" b="1" u="sng" dirty="0" smtClean="0"/>
              <a:t>The noble gases (Group 18) are unreactive </a:t>
            </a:r>
            <a:r>
              <a:rPr lang="en-US" sz="2000" b="1" dirty="0" smtClean="0"/>
              <a:t>and exist as </a:t>
            </a:r>
            <a:r>
              <a:rPr lang="en-US" sz="2000" b="1" u="sng" dirty="0" smtClean="0"/>
              <a:t>gases</a:t>
            </a:r>
            <a:r>
              <a:rPr lang="en-US" sz="2000" b="1" dirty="0" smtClean="0"/>
              <a:t>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40874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Metals / Nonmetals / Metalloids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1131592"/>
          </a:xfrm>
        </p:spPr>
        <p:txBody>
          <a:bodyPr/>
          <a:lstStyle/>
          <a:p>
            <a:r>
              <a:rPr lang="en-US" altLang="en-US" b="1" dirty="0"/>
              <a:t>Differences between metals and nonmetals tend to revolve around these properties.</a:t>
            </a:r>
          </a:p>
          <a:p>
            <a:r>
              <a:rPr lang="en-US" altLang="en-US" b="1" dirty="0"/>
              <a:t>Metalloids have some properties from both lists.</a:t>
            </a:r>
          </a:p>
          <a:p>
            <a:endParaRPr lang="en-US" dirty="0"/>
          </a:p>
        </p:txBody>
      </p:sp>
      <p:pic>
        <p:nvPicPr>
          <p:cNvPr id="4" name="Picture 13" descr="07_03_Table_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341" b="9302"/>
          <a:stretch/>
        </p:blipFill>
        <p:spPr bwMode="auto">
          <a:xfrm>
            <a:off x="326327" y="3987635"/>
            <a:ext cx="11865673" cy="1919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97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States of the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3" y="2753613"/>
            <a:ext cx="8825659" cy="3416300"/>
          </a:xfrm>
        </p:spPr>
        <p:txBody>
          <a:bodyPr>
            <a:normAutofit/>
          </a:bodyPr>
          <a:lstStyle/>
          <a:p>
            <a:r>
              <a:rPr lang="en-US" b="1" dirty="0" smtClean="0"/>
              <a:t>Everything on this slide is a memory item.</a:t>
            </a:r>
          </a:p>
          <a:p>
            <a:endParaRPr lang="en-US" b="1" dirty="0" smtClean="0"/>
          </a:p>
          <a:p>
            <a:r>
              <a:rPr lang="en-US" b="1" dirty="0" smtClean="0"/>
              <a:t>Most elements are solids.</a:t>
            </a:r>
          </a:p>
          <a:p>
            <a:r>
              <a:rPr lang="en-US" b="1" dirty="0" smtClean="0"/>
              <a:t>There are two liquids:   Br</a:t>
            </a:r>
            <a:r>
              <a:rPr lang="en-US" b="1" baseline="-25000" dirty="0" smtClean="0"/>
              <a:t>2</a:t>
            </a:r>
            <a:r>
              <a:rPr lang="en-US" b="1" dirty="0" smtClean="0"/>
              <a:t> and Hg</a:t>
            </a:r>
          </a:p>
          <a:p>
            <a:r>
              <a:rPr lang="en-US" b="1" dirty="0" smtClean="0"/>
              <a:t>There are 11 gases: H</a:t>
            </a:r>
            <a:r>
              <a:rPr lang="en-US" b="1" baseline="-25000" dirty="0" smtClean="0"/>
              <a:t>2</a:t>
            </a:r>
            <a:r>
              <a:rPr lang="en-US" b="1" dirty="0" smtClean="0"/>
              <a:t>, </a:t>
            </a:r>
            <a:r>
              <a:rPr lang="en-US" b="1" baseline="-25000" dirty="0" smtClean="0"/>
              <a:t> </a:t>
            </a:r>
            <a:r>
              <a:rPr lang="en-US" b="1" dirty="0" smtClean="0"/>
              <a:t>N</a:t>
            </a:r>
            <a:r>
              <a:rPr lang="en-US" b="1" baseline="-25000" dirty="0" smtClean="0"/>
              <a:t>2</a:t>
            </a:r>
            <a:r>
              <a:rPr lang="en-US" b="1" dirty="0" smtClean="0"/>
              <a:t>, </a:t>
            </a:r>
            <a:r>
              <a:rPr lang="en-US" b="1" baseline="-25000" dirty="0" smtClean="0"/>
              <a:t> </a:t>
            </a:r>
            <a:r>
              <a:rPr lang="en-US" b="1" dirty="0" smtClean="0"/>
              <a:t>O</a:t>
            </a:r>
            <a:r>
              <a:rPr lang="en-US" b="1" baseline="-25000" dirty="0" smtClean="0"/>
              <a:t>2</a:t>
            </a:r>
            <a:r>
              <a:rPr lang="en-US" b="1" dirty="0" smtClean="0"/>
              <a:t>, </a:t>
            </a:r>
            <a:r>
              <a:rPr lang="en-US" b="1" baseline="-25000" dirty="0" smtClean="0"/>
              <a:t> </a:t>
            </a:r>
            <a:r>
              <a:rPr lang="en-US" b="1" dirty="0" smtClean="0"/>
              <a:t>F</a:t>
            </a:r>
            <a:r>
              <a:rPr lang="en-US" b="1" baseline="-25000" dirty="0" smtClean="0"/>
              <a:t>2</a:t>
            </a:r>
            <a:r>
              <a:rPr lang="en-US" b="1" dirty="0" smtClean="0"/>
              <a:t>, </a:t>
            </a:r>
            <a:r>
              <a:rPr lang="en-US" b="1" baseline="-25000" dirty="0" smtClean="0"/>
              <a:t> </a:t>
            </a:r>
            <a:r>
              <a:rPr lang="en-US" b="1" dirty="0" smtClean="0"/>
              <a:t>Cl</a:t>
            </a:r>
            <a:r>
              <a:rPr lang="en-US" b="1" baseline="-25000" dirty="0" smtClean="0"/>
              <a:t>2 </a:t>
            </a:r>
            <a:r>
              <a:rPr lang="en-US" b="1" dirty="0" smtClean="0"/>
              <a:t>, He, Ne, </a:t>
            </a:r>
            <a:r>
              <a:rPr lang="en-US" b="1" dirty="0" err="1" smtClean="0"/>
              <a:t>Ar</a:t>
            </a:r>
            <a:r>
              <a:rPr lang="en-US" b="1" dirty="0" smtClean="0"/>
              <a:t>, Kr, </a:t>
            </a:r>
            <a:r>
              <a:rPr lang="en-US" b="1" dirty="0" err="1" smtClean="0"/>
              <a:t>Xe</a:t>
            </a:r>
            <a:r>
              <a:rPr lang="en-US" b="1" dirty="0" smtClean="0"/>
              <a:t>, Rn </a:t>
            </a:r>
          </a:p>
          <a:p>
            <a:endParaRPr lang="en-US" b="1" dirty="0"/>
          </a:p>
          <a:p>
            <a:r>
              <a:rPr lang="en-US" b="1" dirty="0" smtClean="0"/>
              <a:t>There are 9 molecular elements </a:t>
            </a:r>
            <a:r>
              <a:rPr lang="en-US" b="1" dirty="0"/>
              <a:t>H</a:t>
            </a:r>
            <a:r>
              <a:rPr lang="en-US" b="1" baseline="-25000" dirty="0"/>
              <a:t>2</a:t>
            </a:r>
            <a:r>
              <a:rPr lang="en-US" b="1" dirty="0"/>
              <a:t>, </a:t>
            </a:r>
            <a:r>
              <a:rPr lang="en-US" b="1" baseline="-25000" dirty="0"/>
              <a:t> </a:t>
            </a:r>
            <a:r>
              <a:rPr lang="en-US" b="1" dirty="0"/>
              <a:t>N</a:t>
            </a:r>
            <a:r>
              <a:rPr lang="en-US" b="1" baseline="-25000" dirty="0"/>
              <a:t>2</a:t>
            </a:r>
            <a:r>
              <a:rPr lang="en-US" b="1" dirty="0"/>
              <a:t>, </a:t>
            </a:r>
            <a:r>
              <a:rPr lang="en-US" b="1" baseline="-25000" dirty="0"/>
              <a:t> </a:t>
            </a:r>
            <a:r>
              <a:rPr lang="en-US" b="1" dirty="0"/>
              <a:t>O</a:t>
            </a:r>
            <a:r>
              <a:rPr lang="en-US" b="1" baseline="-25000" dirty="0"/>
              <a:t>2</a:t>
            </a:r>
            <a:r>
              <a:rPr lang="en-US" b="1" dirty="0"/>
              <a:t>, </a:t>
            </a:r>
            <a:r>
              <a:rPr lang="en-US" b="1" baseline="-25000" dirty="0"/>
              <a:t> </a:t>
            </a:r>
            <a:r>
              <a:rPr lang="en-US" b="1" dirty="0"/>
              <a:t>F</a:t>
            </a:r>
            <a:r>
              <a:rPr lang="en-US" b="1" baseline="-25000" dirty="0"/>
              <a:t>2</a:t>
            </a:r>
            <a:r>
              <a:rPr lang="en-US" b="1" dirty="0"/>
              <a:t>, </a:t>
            </a:r>
            <a:r>
              <a:rPr lang="en-US" b="1" baseline="-25000" dirty="0"/>
              <a:t> </a:t>
            </a:r>
            <a:r>
              <a:rPr lang="en-US" b="1" dirty="0"/>
              <a:t>Cl</a:t>
            </a:r>
            <a:r>
              <a:rPr lang="en-US" b="1" baseline="-25000" dirty="0"/>
              <a:t>2 </a:t>
            </a:r>
            <a:r>
              <a:rPr lang="en-US" b="1" dirty="0"/>
              <a:t>, </a:t>
            </a:r>
            <a:r>
              <a:rPr lang="en-US" b="1" dirty="0" smtClean="0"/>
              <a:t>Br</a:t>
            </a:r>
            <a:r>
              <a:rPr lang="en-US" b="1" baseline="-25000" dirty="0" smtClean="0"/>
              <a:t>2</a:t>
            </a:r>
            <a:r>
              <a:rPr lang="en-US" b="1" dirty="0" smtClean="0"/>
              <a:t>, I</a:t>
            </a:r>
            <a:r>
              <a:rPr lang="en-US" b="1" baseline="-25000" dirty="0" smtClean="0"/>
              <a:t>2</a:t>
            </a:r>
            <a:r>
              <a:rPr lang="en-US" b="1" dirty="0" smtClean="0"/>
              <a:t>, S</a:t>
            </a:r>
            <a:r>
              <a:rPr lang="en-US" b="1" baseline="-25000" dirty="0" smtClean="0"/>
              <a:t>8</a:t>
            </a:r>
            <a:r>
              <a:rPr lang="en-US" b="1" dirty="0" smtClean="0"/>
              <a:t>, P</a:t>
            </a:r>
            <a:r>
              <a:rPr lang="en-US" b="1" baseline="-25000" dirty="0" smtClean="0"/>
              <a:t>4</a:t>
            </a:r>
            <a:endParaRPr lang="en-US" b="1" dirty="0" smtClean="0"/>
          </a:p>
          <a:p>
            <a:r>
              <a:rPr lang="en-US" b="1" dirty="0" smtClean="0"/>
              <a:t>All others exist as individual atoms.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7720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of elements in nature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7862922" cy="3416300"/>
          </a:xfrm>
        </p:spPr>
        <p:txBody>
          <a:bodyPr>
            <a:normAutofit fontScale="85000" lnSpcReduction="10000"/>
          </a:bodyPr>
          <a:lstStyle/>
          <a:p>
            <a:r>
              <a:rPr lang="en-US" b="1" u="sng" dirty="0"/>
              <a:t>98 naturally occurring </a:t>
            </a:r>
            <a:r>
              <a:rPr lang="en-US" b="1" dirty="0"/>
              <a:t>elements (1 – 98) </a:t>
            </a:r>
            <a:endParaRPr lang="en-US" b="1" dirty="0" smtClean="0"/>
          </a:p>
          <a:p>
            <a:pPr lvl="1"/>
            <a:r>
              <a:rPr lang="en-US" b="1" dirty="0" smtClean="0"/>
              <a:t>93 </a:t>
            </a:r>
            <a:r>
              <a:rPr lang="en-US" b="1" dirty="0"/>
              <a:t>– 98 only in small </a:t>
            </a:r>
            <a:r>
              <a:rPr lang="en-US" b="1" dirty="0" smtClean="0"/>
              <a:t>amount added recently, so most people say 92</a:t>
            </a:r>
            <a:endParaRPr lang="en-US" b="1" dirty="0"/>
          </a:p>
          <a:p>
            <a:r>
              <a:rPr lang="en-US" b="1" u="sng" dirty="0"/>
              <a:t>60 elements used in the human body </a:t>
            </a:r>
          </a:p>
          <a:p>
            <a:pPr lvl="1"/>
            <a:r>
              <a:rPr lang="en-US" b="1" dirty="0" smtClean="0"/>
              <a:t>6 most common make up 99%: </a:t>
            </a:r>
            <a:r>
              <a:rPr lang="en-US" b="1" u="sng" dirty="0" smtClean="0"/>
              <a:t>O (65%), </a:t>
            </a:r>
            <a:r>
              <a:rPr lang="en-US" b="1" dirty="0" smtClean="0"/>
              <a:t>C(18%), H(10%), N, Ca, P</a:t>
            </a:r>
          </a:p>
          <a:p>
            <a:pPr lvl="1"/>
            <a:r>
              <a:rPr lang="en-US" b="1" dirty="0" smtClean="0"/>
              <a:t>5 significant ones make up 0.85%: K, S, Na, Cl, Mg</a:t>
            </a:r>
          </a:p>
          <a:p>
            <a:pPr lvl="1"/>
            <a:r>
              <a:rPr lang="en-US" b="1" dirty="0" smtClean="0"/>
              <a:t>Trace others: Fe, F, Zn, Si, </a:t>
            </a:r>
            <a:r>
              <a:rPr lang="en-US" b="1" dirty="0" err="1" smtClean="0"/>
              <a:t>Rb</a:t>
            </a:r>
            <a:r>
              <a:rPr lang="en-US" b="1" dirty="0" smtClean="0"/>
              <a:t>, </a:t>
            </a:r>
            <a:r>
              <a:rPr lang="en-US" b="1" dirty="0" err="1" smtClean="0"/>
              <a:t>Sr</a:t>
            </a:r>
            <a:r>
              <a:rPr lang="en-US" b="1" dirty="0" smtClean="0"/>
              <a:t>, Br, </a:t>
            </a:r>
            <a:r>
              <a:rPr lang="en-US" b="1" dirty="0" err="1" smtClean="0"/>
              <a:t>Pb</a:t>
            </a:r>
            <a:r>
              <a:rPr lang="en-US" b="1" dirty="0" smtClean="0"/>
              <a:t>, Cu Al, Cd, Ce, Ba, Sn, I, </a:t>
            </a:r>
            <a:r>
              <a:rPr lang="en-US" b="1" dirty="0" err="1" smtClean="0"/>
              <a:t>Ti</a:t>
            </a:r>
            <a:r>
              <a:rPr lang="en-US" b="1" dirty="0" smtClean="0"/>
              <a:t>, B, Se, Ni, Cr, </a:t>
            </a:r>
            <a:r>
              <a:rPr lang="en-US" b="1" dirty="0" err="1" smtClean="0"/>
              <a:t>Mn</a:t>
            </a:r>
            <a:r>
              <a:rPr lang="en-US" b="1" dirty="0" smtClean="0"/>
              <a:t>, As, Li, Hg, Cs, Mb, Ge, Co, Sb, Ag, </a:t>
            </a:r>
            <a:r>
              <a:rPr lang="en-US" b="1" dirty="0" err="1" smtClean="0"/>
              <a:t>Nb</a:t>
            </a:r>
            <a:r>
              <a:rPr lang="en-US" b="1" dirty="0" smtClean="0"/>
              <a:t>, </a:t>
            </a:r>
            <a:r>
              <a:rPr lang="en-US" b="1" dirty="0" err="1" smtClean="0"/>
              <a:t>Zr</a:t>
            </a:r>
            <a:r>
              <a:rPr lang="en-US" b="1" dirty="0" smtClean="0"/>
              <a:t>, La, </a:t>
            </a:r>
            <a:r>
              <a:rPr lang="en-US" b="1" dirty="0" err="1" smtClean="0"/>
              <a:t>Te</a:t>
            </a:r>
            <a:r>
              <a:rPr lang="en-US" b="1" dirty="0" smtClean="0"/>
              <a:t>, Ga, Y, Bi, Tl, In, Au, </a:t>
            </a:r>
            <a:r>
              <a:rPr lang="en-US" b="1" dirty="0" err="1" smtClean="0"/>
              <a:t>Sc</a:t>
            </a:r>
            <a:r>
              <a:rPr lang="en-US" b="1" dirty="0" smtClean="0"/>
              <a:t>, Ta, V, </a:t>
            </a:r>
            <a:r>
              <a:rPr lang="en-US" b="1" dirty="0" err="1" smtClean="0"/>
              <a:t>Th</a:t>
            </a:r>
            <a:r>
              <a:rPr lang="en-US" b="1" dirty="0" smtClean="0"/>
              <a:t>, U, Sm, W, Be, Ra</a:t>
            </a:r>
            <a:endParaRPr lang="en-US" b="1" dirty="0"/>
          </a:p>
          <a:p>
            <a:r>
              <a:rPr lang="en-US" b="1" u="sng" dirty="0"/>
              <a:t>Most </a:t>
            </a:r>
            <a:r>
              <a:rPr lang="en-US" b="1" u="sng" dirty="0" smtClean="0"/>
              <a:t>abundant </a:t>
            </a:r>
            <a:r>
              <a:rPr lang="en-US" b="1" u="sng" dirty="0"/>
              <a:t>in </a:t>
            </a:r>
            <a:r>
              <a:rPr lang="en-US" b="1" u="sng" dirty="0" smtClean="0"/>
              <a:t>universe</a:t>
            </a:r>
            <a:r>
              <a:rPr lang="en-US" b="1" u="sng" dirty="0"/>
              <a:t>:</a:t>
            </a:r>
            <a:r>
              <a:rPr lang="en-US" b="1" dirty="0"/>
              <a:t>  </a:t>
            </a:r>
            <a:r>
              <a:rPr lang="en-US" b="1" u="sng" dirty="0" smtClean="0"/>
              <a:t>H (74%)</a:t>
            </a:r>
            <a:r>
              <a:rPr lang="en-US" b="1" dirty="0" smtClean="0"/>
              <a:t>, He (24%)</a:t>
            </a:r>
            <a:r>
              <a:rPr lang="en-US" b="1" dirty="0"/>
              <a:t>	</a:t>
            </a:r>
          </a:p>
          <a:p>
            <a:r>
              <a:rPr lang="en-US" b="1" u="sng" dirty="0"/>
              <a:t>Most abundant </a:t>
            </a:r>
            <a:r>
              <a:rPr lang="en-US" b="1" u="sng" dirty="0" smtClean="0"/>
              <a:t>for </a:t>
            </a:r>
            <a:r>
              <a:rPr lang="en-US" b="1" u="sng" dirty="0"/>
              <a:t>earth</a:t>
            </a:r>
            <a:r>
              <a:rPr lang="en-US" b="1" dirty="0" smtClean="0"/>
              <a:t>:  </a:t>
            </a:r>
            <a:r>
              <a:rPr lang="en-US" b="1" u="sng" dirty="0" smtClean="0"/>
              <a:t>Fe (32%)</a:t>
            </a:r>
            <a:r>
              <a:rPr lang="en-US" b="1" dirty="0" smtClean="0"/>
              <a:t>, O(30%), Si(15%), Mg(14%), S, Ni, Ca, Al</a:t>
            </a:r>
          </a:p>
          <a:p>
            <a:r>
              <a:rPr lang="en-US" b="1" u="sng" dirty="0" smtClean="0"/>
              <a:t>Most abundant for earth’s crust:</a:t>
            </a:r>
            <a:r>
              <a:rPr lang="en-US" b="1" dirty="0" smtClean="0"/>
              <a:t>  </a:t>
            </a:r>
            <a:r>
              <a:rPr lang="en-US" b="1" u="sng" dirty="0" smtClean="0"/>
              <a:t>O(47%)</a:t>
            </a:r>
            <a:r>
              <a:rPr lang="en-US" b="1" dirty="0" smtClean="0"/>
              <a:t>, Si(28%), Al(8%), Fe(5%), Ca, Na, K, Mg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23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Atomic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6863631" cy="3416300"/>
          </a:xfrm>
        </p:spPr>
        <p:txBody>
          <a:bodyPr/>
          <a:lstStyle/>
          <a:p>
            <a:r>
              <a:rPr lang="en-US" b="1" dirty="0" smtClean="0"/>
              <a:t>Recall the Nuclear model and where subatomic particles are located </a:t>
            </a:r>
          </a:p>
          <a:p>
            <a:r>
              <a:rPr lang="en-US" b="1" dirty="0" smtClean="0"/>
              <a:t>Recall the Bohr model that </a:t>
            </a:r>
            <a:r>
              <a:rPr lang="en-US" b="1" u="sng" dirty="0" smtClean="0"/>
              <a:t>uses quantized orbits</a:t>
            </a:r>
          </a:p>
          <a:p>
            <a:r>
              <a:rPr lang="en-US" b="1" dirty="0" smtClean="0"/>
              <a:t>Recall Quantum Mechanics that uses quantized orbitals </a:t>
            </a:r>
          </a:p>
          <a:p>
            <a:pPr lvl="1"/>
            <a:r>
              <a:rPr lang="en-US" b="1" dirty="0" smtClean="0"/>
              <a:t>Orbitals </a:t>
            </a:r>
            <a:r>
              <a:rPr lang="en-US" b="1" dirty="0"/>
              <a:t>that we draw represent a </a:t>
            </a:r>
            <a:r>
              <a:rPr lang="en-US" b="1" u="sng" dirty="0" smtClean="0"/>
              <a:t>95% probability </a:t>
            </a:r>
            <a:r>
              <a:rPr lang="en-US" b="1" u="sng" dirty="0"/>
              <a:t>of finding an electron in that space</a:t>
            </a:r>
            <a:r>
              <a:rPr lang="en-US" b="1" dirty="0"/>
              <a:t>. </a:t>
            </a:r>
            <a:endParaRPr lang="en-US" b="1" dirty="0" smtClean="0"/>
          </a:p>
          <a:p>
            <a:pPr lvl="1"/>
            <a:r>
              <a:rPr lang="en-US" b="1" u="sng" dirty="0" smtClean="0"/>
              <a:t>Any single orbital can contain up to two electrons </a:t>
            </a:r>
            <a:r>
              <a:rPr lang="en-US" b="1" dirty="0" smtClean="0"/>
              <a:t>(0, 1, or 2)</a:t>
            </a:r>
            <a:endParaRPr lang="en-US" b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4394200" y="23622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" name="Equation" r:id="rId3" imgW="914400" imgH="198720" progId="Equation.DSMT4">
                  <p:embed/>
                </p:oleObj>
              </mc:Choice>
              <mc:Fallback>
                <p:oleObj name="Equation" r:id="rId3" imgW="914400" imgH="19872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394200" y="23622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3" descr="09_16_Figur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807"/>
          <a:stretch>
            <a:fillRect/>
          </a:stretch>
        </p:blipFill>
        <p:spPr bwMode="auto">
          <a:xfrm>
            <a:off x="1327870" y="5082504"/>
            <a:ext cx="1512836" cy="1600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09_17_Figur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170"/>
          <a:stretch>
            <a:fillRect/>
          </a:stretch>
        </p:blipFill>
        <p:spPr bwMode="auto">
          <a:xfrm>
            <a:off x="3253887" y="5404535"/>
            <a:ext cx="1003882" cy="956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46" t="4575" r="16112" b="2808"/>
          <a:stretch/>
        </p:blipFill>
        <p:spPr>
          <a:xfrm>
            <a:off x="8677550" y="2971046"/>
            <a:ext cx="2898183" cy="2681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91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Bohr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6868169" cy="34163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Based on x ray spectra line data</a:t>
            </a:r>
          </a:p>
          <a:p>
            <a:r>
              <a:rPr lang="en-US" b="1" u="sng" dirty="0" smtClean="0"/>
              <a:t>Electrons located in nested shells located in specific quantized orbits</a:t>
            </a:r>
          </a:p>
          <a:p>
            <a:r>
              <a:rPr lang="en-US" b="1" u="sng" dirty="0" smtClean="0"/>
              <a:t>Shells given labels </a:t>
            </a:r>
            <a:r>
              <a:rPr lang="en-US" b="1" dirty="0" smtClean="0"/>
              <a:t>from </a:t>
            </a:r>
            <a:r>
              <a:rPr lang="en-US" b="1" dirty="0" err="1" smtClean="0"/>
              <a:t>Xray</a:t>
            </a:r>
            <a:r>
              <a:rPr lang="en-US" b="1" dirty="0" smtClean="0"/>
              <a:t> spectra: </a:t>
            </a:r>
            <a:r>
              <a:rPr lang="en-US" b="1" u="sng" dirty="0" smtClean="0"/>
              <a:t>K, L, M, N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Each </a:t>
            </a:r>
            <a:r>
              <a:rPr lang="en-US" b="1" u="sng" dirty="0" smtClean="0"/>
              <a:t>shell</a:t>
            </a:r>
            <a:r>
              <a:rPr lang="en-US" b="1" dirty="0" smtClean="0"/>
              <a:t> can </a:t>
            </a:r>
            <a:r>
              <a:rPr lang="en-US" b="1" u="sng" dirty="0" smtClean="0"/>
              <a:t>hold only a given number of electrons</a:t>
            </a:r>
            <a:r>
              <a:rPr lang="en-US" b="1" dirty="0" smtClean="0"/>
              <a:t>:</a:t>
            </a:r>
          </a:p>
          <a:p>
            <a:r>
              <a:rPr lang="en-US" b="1" dirty="0" smtClean="0"/>
              <a:t>K – 2 electrons    </a:t>
            </a:r>
          </a:p>
          <a:p>
            <a:r>
              <a:rPr lang="en-US" b="1" dirty="0" smtClean="0"/>
              <a:t>L – 8 electrons     </a:t>
            </a:r>
          </a:p>
          <a:p>
            <a:r>
              <a:rPr lang="en-US" b="1" dirty="0" smtClean="0"/>
              <a:t>M – 18 electrons</a:t>
            </a:r>
          </a:p>
          <a:p>
            <a:r>
              <a:rPr lang="en-US" b="1" dirty="0" smtClean="0"/>
              <a:t>N – 32 electrons    </a:t>
            </a:r>
          </a:p>
          <a:p>
            <a:r>
              <a:rPr lang="en-US" b="1" dirty="0" smtClean="0"/>
              <a:t>The </a:t>
            </a:r>
            <a:r>
              <a:rPr lang="en-US" b="1" dirty="0" smtClean="0">
                <a:hlinkClick r:id="rId2"/>
              </a:rPr>
              <a:t>build an atom app </a:t>
            </a:r>
            <a:r>
              <a:rPr lang="en-US" b="1" dirty="0" smtClean="0"/>
              <a:t>used an unlabeled Bohr model.</a:t>
            </a:r>
            <a:endParaRPr lang="en-US" b="1" dirty="0"/>
          </a:p>
        </p:txBody>
      </p:sp>
      <p:pic>
        <p:nvPicPr>
          <p:cNvPr id="2050" name="Picture 2" descr="https://upload.wikimedia.org/wikipedia/commons/thumb/2/2c/Atome_bohr_couches_electroniques_KLM.svg/128px-Atome_bohr_couches_electroniques_KLM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6470" y="2603500"/>
            <a:ext cx="3457781" cy="3349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67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9655614" cy="34163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Draw the Bohr model for the most abundant isotope of Phosphorus.</a:t>
            </a:r>
          </a:p>
          <a:p>
            <a:r>
              <a:rPr lang="en-US" b="1" dirty="0" smtClean="0"/>
              <a:t>Z = 			From </a:t>
            </a:r>
            <a:r>
              <a:rPr lang="en-US" b="1" u="sng" dirty="0" smtClean="0"/>
              <a:t>Periodic Table</a:t>
            </a:r>
          </a:p>
          <a:p>
            <a:r>
              <a:rPr lang="en-US" b="1" dirty="0" smtClean="0"/>
              <a:t>Gives #p and #e for neutral atom.</a:t>
            </a:r>
          </a:p>
          <a:p>
            <a:r>
              <a:rPr lang="en-US" b="1" dirty="0" smtClean="0"/>
              <a:t>Find most abundant isotope mass number, A =              on </a:t>
            </a:r>
            <a:r>
              <a:rPr lang="en-US" b="1" u="sng" dirty="0" smtClean="0"/>
              <a:t>list of abundances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Determine #n. 	A – Z </a:t>
            </a:r>
          </a:p>
          <a:p>
            <a:r>
              <a:rPr lang="en-US" b="1" dirty="0" smtClean="0"/>
              <a:t>Draw a nucleus for the neutrons and protons. Label.</a:t>
            </a:r>
          </a:p>
          <a:p>
            <a:r>
              <a:rPr lang="en-US" b="1" dirty="0" smtClean="0"/>
              <a:t>Draw a circle around the nucleus for K. Place up to 2 electrons on this orbit.</a:t>
            </a:r>
          </a:p>
          <a:p>
            <a:r>
              <a:rPr lang="en-US" b="1" dirty="0" smtClean="0"/>
              <a:t>Draw a circle around K for L. Place up to 8 electrons on this orbit.</a:t>
            </a:r>
          </a:p>
          <a:p>
            <a:r>
              <a:rPr lang="en-US" b="1" dirty="0" smtClean="0"/>
              <a:t>Continue with M and/or N with 18, and 32 electrons, until all electrons used.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4640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39022</TotalTime>
  <Words>674</Words>
  <Application>Microsoft Office PowerPoint</Application>
  <PresentationFormat>Widescreen</PresentationFormat>
  <Paragraphs>90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Wingdings 3</vt:lpstr>
      <vt:lpstr>Ion Boardroom</vt:lpstr>
      <vt:lpstr>Equation</vt:lpstr>
      <vt:lpstr>Chemistry – Dec 3, 2019 </vt:lpstr>
      <vt:lpstr>Chemistry – Nov 28, 2018 </vt:lpstr>
      <vt:lpstr>Elements within a Group share Chemistry – Periodic Law</vt:lpstr>
      <vt:lpstr>Metals / Nonmetals / Metalloids</vt:lpstr>
      <vt:lpstr>States of the elements</vt:lpstr>
      <vt:lpstr>Distribution of elements in nature</vt:lpstr>
      <vt:lpstr>Review Atomic models</vt:lpstr>
      <vt:lpstr>Bohr Model</vt:lpstr>
      <vt:lpstr>Example</vt:lpstr>
      <vt:lpstr>Exit Slip - Homework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1818 ACC Chemistry</dc:title>
  <dc:creator>Melissa Triplett</dc:creator>
  <cp:lastModifiedBy>Triplett, Melissa J.</cp:lastModifiedBy>
  <cp:revision>244</cp:revision>
  <cp:lastPrinted>2018-11-28T11:37:07Z</cp:lastPrinted>
  <dcterms:created xsi:type="dcterms:W3CDTF">2015-08-11T02:33:52Z</dcterms:created>
  <dcterms:modified xsi:type="dcterms:W3CDTF">2019-12-03T14:25:26Z</dcterms:modified>
</cp:coreProperties>
</file>